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  <p:sldMasterId id="2147483687" r:id="rId6"/>
  </p:sldMasterIdLst>
  <p:notesMasterIdLst>
    <p:notesMasterId r:id="rId32"/>
  </p:notesMasterIdLst>
  <p:sldIdLst>
    <p:sldId id="257" r:id="rId7"/>
    <p:sldId id="259" r:id="rId8"/>
    <p:sldId id="272" r:id="rId9"/>
    <p:sldId id="273" r:id="rId10"/>
    <p:sldId id="275" r:id="rId11"/>
    <p:sldId id="29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1" r:id="rId28"/>
    <p:sldId id="293" r:id="rId29"/>
    <p:sldId id="294" r:id="rId30"/>
    <p:sldId id="269" r:id="rId31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C"/>
    <a:srgbClr val="E60088"/>
    <a:srgbClr val="EF4136"/>
    <a:srgbClr val="F04C23"/>
    <a:srgbClr val="D00A54"/>
    <a:srgbClr val="FBAD18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1304" autoAdjust="0"/>
  </p:normalViewPr>
  <p:slideViewPr>
    <p:cSldViewPr snapToGrid="0" showGuides="1">
      <p:cViewPr varScale="1">
        <p:scale>
          <a:sx n="81" d="100"/>
          <a:sy n="81" d="100"/>
        </p:scale>
        <p:origin x="7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idah Makwala" userId="ca57225c-3671-4e72-88f9-d6f8b6080059" providerId="ADAL" clId="{772F11FC-6308-4119-A7E6-2620AC257DEE}"/>
    <pc:docChg chg="undo custSel modSld">
      <pc:chgData name="Jeridah Makwala" userId="ca57225c-3671-4e72-88f9-d6f8b6080059" providerId="ADAL" clId="{772F11FC-6308-4119-A7E6-2620AC257DEE}" dt="2024-03-02T09:37:08.483" v="3" actId="1076"/>
      <pc:docMkLst>
        <pc:docMk/>
      </pc:docMkLst>
      <pc:sldChg chg="modSp mod">
        <pc:chgData name="Jeridah Makwala" userId="ca57225c-3671-4e72-88f9-d6f8b6080059" providerId="ADAL" clId="{772F11FC-6308-4119-A7E6-2620AC257DEE}" dt="2024-03-02T09:37:08.483" v="3" actId="1076"/>
        <pc:sldMkLst>
          <pc:docMk/>
          <pc:sldMk cId="3880273274" sldId="273"/>
        </pc:sldMkLst>
        <pc:spChg chg="mod">
          <ac:chgData name="Jeridah Makwala" userId="ca57225c-3671-4e72-88f9-d6f8b6080059" providerId="ADAL" clId="{772F11FC-6308-4119-A7E6-2620AC257DEE}" dt="2024-03-02T09:37:08.483" v="3" actId="1076"/>
          <ac:spMkLst>
            <pc:docMk/>
            <pc:sldMk cId="3880273274" sldId="273"/>
            <ac:spMk id="11" creationId="{90721995-4D5B-B6FB-82BB-FB03AADE18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Pre-checklist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“Auto Progress” should be set to "Y" {SSTUDD-2} Criteria per Period of Study.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Academic Structure must exist for the year to which the student will be promoted to.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event codes P1 and P2 must be linked to applicable admission status codes in {SCAO1-6}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Result Code indicators should be set up in {SCODE-23}.  Specify if the result code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Period of Study sequences should be set up carefully in {SCODE-30}.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"Pre-requisites" qualifications should be set up carefully in {SACADO-6}.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and block code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Set QU validation on {SMNT-1} to determine if quota should be checked (Y) or not (N) on {SACADO-5}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71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Pre-checklist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“Auto Progress” should be set to "Y" {SSTUDD-2} Criteria per Period of Study.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Academic Structure must exist for the year to which the student will be promoted to.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event codes P1 and P2 must be linked to applicable admission status codes in {SCAO1-6}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Result Code indicators should be set up in {SCODE-23}.  Specify if the result code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Period of Study sequences should be set up carefully in {SCODE-30}.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"Pre-requisites" qualifications should be set up carefully in {SACADO-6}.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and block code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Set QU validation on {SMNT-1} to determine if quota should be checked (Y) or not (N) on {SACADO-5}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04638" y="307499"/>
            <a:ext cx="1031388" cy="6704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g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Advancing Progression Management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Design Thinking Exploration</a:t>
            </a:r>
          </a:p>
          <a:p>
            <a:r>
              <a:rPr lang="en-US" dirty="0"/>
              <a:t>Hosts: Danielle Beetge &amp; Robyn Harris | Session 80-82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03B3CA-7B32-B32F-977E-81418066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0" r="7420"/>
          <a:stretch/>
        </p:blipFill>
        <p:spPr>
          <a:xfrm>
            <a:off x="0" y="0"/>
            <a:ext cx="5580743" cy="436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04D1EC-29A7-5D0B-8988-00A1D31CE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99429" y="0"/>
            <a:ext cx="4644571" cy="4368800"/>
          </a:xfrm>
          <a:custGeom>
            <a:avLst/>
            <a:gdLst>
              <a:gd name="connsiteX0" fmla="*/ 0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0 w 9144000"/>
              <a:gd name="connsiteY4" fmla="*/ 0 h 4368800"/>
              <a:gd name="connsiteX0" fmla="*/ 5573485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5573485 w 9144000"/>
              <a:gd name="connsiteY4" fmla="*/ 0 h 4368800"/>
              <a:gd name="connsiteX0" fmla="*/ 1074056 w 4644571"/>
              <a:gd name="connsiteY0" fmla="*/ 0 h 4368800"/>
              <a:gd name="connsiteX1" fmla="*/ 4644571 w 4644571"/>
              <a:gd name="connsiteY1" fmla="*/ 0 h 4368800"/>
              <a:gd name="connsiteX2" fmla="*/ 4644571 w 4644571"/>
              <a:gd name="connsiteY2" fmla="*/ 4368800 h 4368800"/>
              <a:gd name="connsiteX3" fmla="*/ 0 w 4644571"/>
              <a:gd name="connsiteY3" fmla="*/ 4361543 h 4368800"/>
              <a:gd name="connsiteX4" fmla="*/ 1074056 w 4644571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71" h="4368800">
                <a:moveTo>
                  <a:pt x="1074056" y="0"/>
                </a:moveTo>
                <a:lnTo>
                  <a:pt x="4644571" y="0"/>
                </a:lnTo>
                <a:lnTo>
                  <a:pt x="4644571" y="4368800"/>
                </a:lnTo>
                <a:lnTo>
                  <a:pt x="0" y="4361543"/>
                </a:lnTo>
                <a:lnTo>
                  <a:pt x="1074056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FEC9CD6F-8DE7-69F5-B4B1-834AFF447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8" name="Title 23">
            <a:extLst>
              <a:ext uri="{FF2B5EF4-FFF2-40B4-BE49-F238E27FC236}">
                <a16:creationId xmlns:a16="http://schemas.microsoft.com/office/drawing/2014/main" id="{AC7C8777-A0E5-FDFE-817E-7010A0714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743" y="2184400"/>
            <a:ext cx="3057931" cy="53838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Process:</a:t>
            </a:r>
            <a:br>
              <a:rPr lang="en-GB" sz="2800" dirty="0"/>
            </a:br>
            <a:r>
              <a:rPr lang="en-GB" sz="2800" dirty="0"/>
              <a:t>Beginning to End</a:t>
            </a:r>
          </a:p>
        </p:txBody>
      </p:sp>
    </p:spTree>
    <p:extLst>
      <p:ext uri="{BB962C8B-B14F-4D97-AF65-F5344CB8AC3E}">
        <p14:creationId xmlns:p14="http://schemas.microsoft.com/office/powerpoint/2010/main" val="353028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750564" y="2107314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What does your business processes look like?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Join at menti.com | use code 4676589</a:t>
            </a:r>
          </a:p>
        </p:txBody>
      </p:sp>
      <p:grpSp>
        <p:nvGrpSpPr>
          <p:cNvPr id="3" name="Google Shape;11058;p96">
            <a:extLst>
              <a:ext uri="{FF2B5EF4-FFF2-40B4-BE49-F238E27FC236}">
                <a16:creationId xmlns:a16="http://schemas.microsoft.com/office/drawing/2014/main" id="{9222163F-5CB2-9640-3177-4D4AB5F5A34B}"/>
              </a:ext>
            </a:extLst>
          </p:cNvPr>
          <p:cNvGrpSpPr/>
          <p:nvPr/>
        </p:nvGrpSpPr>
        <p:grpSpPr>
          <a:xfrm>
            <a:off x="3513089" y="695187"/>
            <a:ext cx="1070964" cy="1005949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4" name="Google Shape;11059;p96">
              <a:extLst>
                <a:ext uri="{FF2B5EF4-FFF2-40B4-BE49-F238E27FC236}">
                  <a16:creationId xmlns:a16="http://schemas.microsoft.com/office/drawing/2014/main" id="{94A8BE7D-00A6-7DD5-BCD3-42F29135CF23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060;p96">
              <a:extLst>
                <a:ext uri="{FF2B5EF4-FFF2-40B4-BE49-F238E27FC236}">
                  <a16:creationId xmlns:a16="http://schemas.microsoft.com/office/drawing/2014/main" id="{CC9134AC-A404-CC92-945B-D51E380A6F20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061;p96">
              <a:extLst>
                <a:ext uri="{FF2B5EF4-FFF2-40B4-BE49-F238E27FC236}">
                  <a16:creationId xmlns:a16="http://schemas.microsoft.com/office/drawing/2014/main" id="{168D59F6-C483-20A6-0903-FBF3C04E529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1062;p96">
              <a:extLst>
                <a:ext uri="{FF2B5EF4-FFF2-40B4-BE49-F238E27FC236}">
                  <a16:creationId xmlns:a16="http://schemas.microsoft.com/office/drawing/2014/main" id="{21411CF3-A416-E8E9-2369-1FBFC61345D7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1063;p96">
              <a:extLst>
                <a:ext uri="{FF2B5EF4-FFF2-40B4-BE49-F238E27FC236}">
                  <a16:creationId xmlns:a16="http://schemas.microsoft.com/office/drawing/2014/main" id="{18F75655-E936-DB09-9D62-17CB494EB9AE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064;p96">
              <a:extLst>
                <a:ext uri="{FF2B5EF4-FFF2-40B4-BE49-F238E27FC236}">
                  <a16:creationId xmlns:a16="http://schemas.microsoft.com/office/drawing/2014/main" id="{6AD30F98-2CCB-1E95-3FDF-795686895592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065;p96">
              <a:extLst>
                <a:ext uri="{FF2B5EF4-FFF2-40B4-BE49-F238E27FC236}">
                  <a16:creationId xmlns:a16="http://schemas.microsoft.com/office/drawing/2014/main" id="{BDE79120-BC19-C8B4-5ED5-35FA149A2B3E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951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570580"/>
            <a:ext cx="2328260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ARC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{SSTUD4-30}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Define Annual Result Compute Rules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C78C1-123E-416A-3972-A3B10230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7" cy="44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15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570580"/>
            <a:ext cx="2328260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ARC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{SSTUD4-30}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Define Annual Result Compute Rules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652B9-72F6-BDA5-754D-DABD3C7CE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1" cy="61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B724A-F601-5921-83BC-A81658B7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7" cy="4432383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E4E0BCD-78D6-3AF2-F792-C4734BA313CB}"/>
              </a:ext>
            </a:extLst>
          </p:cNvPr>
          <p:cNvSpPr txBox="1">
            <a:spLocks/>
          </p:cNvSpPr>
          <p:nvPr/>
        </p:nvSpPr>
        <p:spPr>
          <a:xfrm>
            <a:off x="6400800" y="1819379"/>
            <a:ext cx="2328260" cy="15095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ARC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{SSTUDP-9}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Annual Result Calculation Results </a:t>
            </a:r>
          </a:p>
        </p:txBody>
      </p:sp>
    </p:spTree>
    <p:extLst>
      <p:ext uri="{BB962C8B-B14F-4D97-AF65-F5344CB8AC3E}">
        <p14:creationId xmlns:p14="http://schemas.microsoft.com/office/powerpoint/2010/main" val="249674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819379"/>
            <a:ext cx="2328260" cy="15095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ARC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{SSTUDP-9}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Annual Result Calculation Results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AC6F7-B8C9-550F-6EAE-E0733413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1" cy="61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804736"/>
            <a:ext cx="2328260" cy="166236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PRGV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{SSTUDP-10}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Progression Validation Rules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C261-0E0D-7302-DE34-586A8A24E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7" cy="44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5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E31F4-9B7F-DF83-B849-E93E43AD3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1" cy="610456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F254E-68CA-282D-D70F-A947B06F6B07}"/>
              </a:ext>
            </a:extLst>
          </p:cNvPr>
          <p:cNvSpPr txBox="1">
            <a:spLocks/>
          </p:cNvSpPr>
          <p:nvPr/>
        </p:nvSpPr>
        <p:spPr>
          <a:xfrm>
            <a:off x="6400800" y="1804736"/>
            <a:ext cx="2328260" cy="166236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PRGV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{SSTUDP-10}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Progression Validation Rules</a:t>
            </a:r>
          </a:p>
        </p:txBody>
      </p:sp>
    </p:spTree>
    <p:extLst>
      <p:ext uri="{BB962C8B-B14F-4D97-AF65-F5344CB8AC3E}">
        <p14:creationId xmlns:p14="http://schemas.microsoft.com/office/powerpoint/2010/main" val="4166978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570580"/>
            <a:ext cx="2328260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PROG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{SSTUDP-14}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Auto Progression Stage Codes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31E01-7B48-4FC9-20C5-0B3FB2EB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6" cy="44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6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570580"/>
            <a:ext cx="2328260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PROG Process</a:t>
            </a:r>
          </a:p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{SSTUDP-14}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Auto Progression Stage Codes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3F934-C8C7-E170-36AE-86FFACBD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0" cy="61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96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library with many books&#10;&#10;Description automatically generated">
            <a:extLst>
              <a:ext uri="{FF2B5EF4-FFF2-40B4-BE49-F238E27FC236}">
                <a16:creationId xmlns:a16="http://schemas.microsoft.com/office/drawing/2014/main" id="{5303B3CA-7B32-B32F-977E-81418066F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96" r="388" b="19519"/>
          <a:stretch/>
        </p:blipFill>
        <p:spPr>
          <a:xfrm>
            <a:off x="0" y="0"/>
            <a:ext cx="5580743" cy="436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04D1EC-29A7-5D0B-8988-00A1D31CE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99429" y="0"/>
            <a:ext cx="4644571" cy="4368800"/>
          </a:xfrm>
          <a:custGeom>
            <a:avLst/>
            <a:gdLst>
              <a:gd name="connsiteX0" fmla="*/ 0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0 w 9144000"/>
              <a:gd name="connsiteY4" fmla="*/ 0 h 4368800"/>
              <a:gd name="connsiteX0" fmla="*/ 5573485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5573485 w 9144000"/>
              <a:gd name="connsiteY4" fmla="*/ 0 h 4368800"/>
              <a:gd name="connsiteX0" fmla="*/ 1074056 w 4644571"/>
              <a:gd name="connsiteY0" fmla="*/ 0 h 4368800"/>
              <a:gd name="connsiteX1" fmla="*/ 4644571 w 4644571"/>
              <a:gd name="connsiteY1" fmla="*/ 0 h 4368800"/>
              <a:gd name="connsiteX2" fmla="*/ 4644571 w 4644571"/>
              <a:gd name="connsiteY2" fmla="*/ 4368800 h 4368800"/>
              <a:gd name="connsiteX3" fmla="*/ 0 w 4644571"/>
              <a:gd name="connsiteY3" fmla="*/ 4361543 h 4368800"/>
              <a:gd name="connsiteX4" fmla="*/ 1074056 w 4644571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71" h="4368800">
                <a:moveTo>
                  <a:pt x="1074056" y="0"/>
                </a:moveTo>
                <a:lnTo>
                  <a:pt x="4644571" y="0"/>
                </a:lnTo>
                <a:lnTo>
                  <a:pt x="4644571" y="4368800"/>
                </a:lnTo>
                <a:lnTo>
                  <a:pt x="0" y="4361543"/>
                </a:lnTo>
                <a:lnTo>
                  <a:pt x="1074056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FEC9CD6F-8DE7-69F5-B4B1-834AFF447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8" name="Title 23">
            <a:extLst>
              <a:ext uri="{FF2B5EF4-FFF2-40B4-BE49-F238E27FC236}">
                <a16:creationId xmlns:a16="http://schemas.microsoft.com/office/drawing/2014/main" id="{AC7C8777-A0E5-FDFE-817E-7010A0714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743" y="1348468"/>
            <a:ext cx="3462157" cy="53838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Agenda</a:t>
            </a:r>
          </a:p>
        </p:txBody>
      </p:sp>
      <p:sp>
        <p:nvSpPr>
          <p:cNvPr id="9" name="Title 23">
            <a:extLst>
              <a:ext uri="{FF2B5EF4-FFF2-40B4-BE49-F238E27FC236}">
                <a16:creationId xmlns:a16="http://schemas.microsoft.com/office/drawing/2014/main" id="{442831A0-0287-D224-D438-B51FD30DBCBA}"/>
              </a:ext>
            </a:extLst>
          </p:cNvPr>
          <p:cNvSpPr txBox="1">
            <a:spLocks/>
          </p:cNvSpPr>
          <p:nvPr/>
        </p:nvSpPr>
        <p:spPr>
          <a:xfrm>
            <a:off x="5580743" y="1886857"/>
            <a:ext cx="3462157" cy="16124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Best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 are your pain points?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Process: beginning to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 are you measured?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2963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2DF0B-04B1-5078-5EF2-34F4E1909509}"/>
              </a:ext>
            </a:extLst>
          </p:cNvPr>
          <p:cNvSpPr>
            <a:spLocks/>
          </p:cNvSpPr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5E525-FDAC-DB87-DFD6-BE3F6F0BA3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67" y="147532"/>
            <a:ext cx="8073696" cy="48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1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2DF0B-04B1-5078-5EF2-34F4E1909509}"/>
              </a:ext>
            </a:extLst>
          </p:cNvPr>
          <p:cNvSpPr>
            <a:spLocks/>
          </p:cNvSpPr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A7B13A-8FDC-C1BE-4632-06A3DE5FC1D5}"/>
              </a:ext>
            </a:extLst>
          </p:cNvPr>
          <p:cNvSpPr/>
          <p:nvPr/>
        </p:nvSpPr>
        <p:spPr>
          <a:xfrm>
            <a:off x="0" y="1"/>
            <a:ext cx="9144000" cy="51482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E946FAE-6DA4-F5B9-7B76-010DD52699B3}"/>
              </a:ext>
            </a:extLst>
          </p:cNvPr>
          <p:cNvSpPr txBox="1">
            <a:spLocks/>
          </p:cNvSpPr>
          <p:nvPr/>
        </p:nvSpPr>
        <p:spPr>
          <a:xfrm>
            <a:off x="361561" y="706404"/>
            <a:ext cx="2645970" cy="381000"/>
          </a:xfrm>
          <a:prstGeom prst="rect">
            <a:avLst/>
          </a:prstGeom>
          <a:solidFill>
            <a:srgbClr val="9747FF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Calibri"/>
              </a:rPr>
              <a:t>ARC Process Dependencies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A07440-E5DD-FEFE-268A-FE5D7FA5B7E8}"/>
              </a:ext>
            </a:extLst>
          </p:cNvPr>
          <p:cNvSpPr txBox="1">
            <a:spLocks/>
          </p:cNvSpPr>
          <p:nvPr/>
        </p:nvSpPr>
        <p:spPr>
          <a:xfrm>
            <a:off x="361657" y="1086877"/>
            <a:ext cx="2645834" cy="3372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Maintain Curriculum Structure {SACADO-17}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Define and Maintain a Subject {SACADO-10}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Subject Requisite Types {SACADO-14}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Valid Subject Group Combinations {SACAD-11}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Student Promotions {SSTUDD-3}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effectLst/>
              </a:rPr>
              <a:t>Criteria per Study Period {SSTUDD-2}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Query Student Qualification and Subject Information {SSTUDA-7}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Student Annual Results {SSTUD7-2}</a:t>
            </a:r>
            <a:endParaRPr lang="en-US" dirty="0">
              <a:cs typeface="Calibri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7AF9FE1-27BF-E977-2A77-3B1106B00F3E}"/>
              </a:ext>
            </a:extLst>
          </p:cNvPr>
          <p:cNvSpPr txBox="1">
            <a:spLocks/>
          </p:cNvSpPr>
          <p:nvPr/>
        </p:nvSpPr>
        <p:spPr>
          <a:xfrm>
            <a:off x="3249015" y="706404"/>
            <a:ext cx="2645970" cy="381000"/>
          </a:xfrm>
          <a:prstGeom prst="rect">
            <a:avLst/>
          </a:prstGeom>
          <a:solidFill>
            <a:srgbClr val="0D99FF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Calibri"/>
              </a:rPr>
              <a:t>PRGV Process Dependencies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5806DAE-709E-7D72-B0E6-E46197B31801}"/>
              </a:ext>
            </a:extLst>
          </p:cNvPr>
          <p:cNvSpPr txBox="1">
            <a:spLocks/>
          </p:cNvSpPr>
          <p:nvPr/>
        </p:nvSpPr>
        <p:spPr>
          <a:xfrm>
            <a:off x="3249111" y="1086877"/>
            <a:ext cx="2645834" cy="3372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effectLst/>
              </a:rPr>
              <a:t>Criteria per Study Period {SSTUDD-2}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Maintain Result Codes {SCODE-23}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Maintain Periods of Study {SCODE-30}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>
                <a:effectLst/>
              </a:rPr>
              <a:t>Maintain</a:t>
            </a:r>
            <a:r>
              <a:rPr lang="fr-FR" dirty="0">
                <a:effectLst/>
              </a:rPr>
              <a:t> Qualification </a:t>
            </a:r>
            <a:r>
              <a:rPr lang="fr-FR" dirty="0" err="1">
                <a:effectLst/>
              </a:rPr>
              <a:t>Requisite</a:t>
            </a:r>
            <a:r>
              <a:rPr lang="fr-FR" dirty="0">
                <a:effectLst/>
              </a:rPr>
              <a:t> Types {SACADO-6}</a:t>
            </a:r>
            <a:endParaRPr lang="en-US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Census Dates {GOPS-1}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Define and Maintain Qualification Study Periods {SACADO-5}</a:t>
            </a:r>
            <a:endParaRPr lang="en-US" dirty="0">
              <a:cs typeface="Calibri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489919-F360-09A9-F200-A7DB5565D529}"/>
              </a:ext>
            </a:extLst>
          </p:cNvPr>
          <p:cNvSpPr txBox="1">
            <a:spLocks/>
          </p:cNvSpPr>
          <p:nvPr/>
        </p:nvSpPr>
        <p:spPr>
          <a:xfrm>
            <a:off x="6136373" y="706404"/>
            <a:ext cx="2645970" cy="381000"/>
          </a:xfrm>
          <a:prstGeom prst="rect">
            <a:avLst/>
          </a:prstGeom>
          <a:solidFill>
            <a:srgbClr val="14AE5C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Calibri"/>
              </a:rPr>
              <a:t>PROG Process Dependencies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8CA7BBD-C428-09E5-BE13-76B1E0017394}"/>
              </a:ext>
            </a:extLst>
          </p:cNvPr>
          <p:cNvSpPr txBox="1">
            <a:spLocks/>
          </p:cNvSpPr>
          <p:nvPr/>
        </p:nvSpPr>
        <p:spPr>
          <a:xfrm>
            <a:off x="6136469" y="1086877"/>
            <a:ext cx="2645834" cy="3372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Progression Validation Rules are defined on {SSTUDP-10}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The linking of Progression Validation Rules are defined on {SSTUDP-11}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Run program {SSTUDP-12} or {SSTUDP-17} for the validation of Students for Progression</a:t>
            </a:r>
            <a:endParaRPr lang="en-US" dirty="0">
              <a:cs typeface="Calibri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24BD671-62DB-CBF2-BAC4-41EBE679ABB0}"/>
              </a:ext>
            </a:extLst>
          </p:cNvPr>
          <p:cNvCxnSpPr>
            <a:stCxn id="6" idx="2"/>
            <a:endCxn id="8" idx="2"/>
          </p:cNvCxnSpPr>
          <p:nvPr/>
        </p:nvCxnSpPr>
        <p:spPr>
          <a:xfrm rot="16200000" flipH="1">
            <a:off x="3128301" y="3015152"/>
            <a:ext cx="12700" cy="2887454"/>
          </a:xfrm>
          <a:prstGeom prst="bentConnector3">
            <a:avLst>
              <a:gd name="adj1" fmla="val 2616496"/>
            </a:avLst>
          </a:prstGeom>
          <a:ln w="19050">
            <a:solidFill>
              <a:schemeClr val="bg2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8078AB3-2A7A-E28D-9289-61561D0AE530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5400000" flipH="1" flipV="1">
            <a:off x="6015679" y="-737275"/>
            <a:ext cx="12700" cy="2887358"/>
          </a:xfrm>
          <a:prstGeom prst="bentConnector3">
            <a:avLst>
              <a:gd name="adj1" fmla="val 2690717"/>
            </a:avLst>
          </a:prstGeom>
          <a:ln w="19050">
            <a:solidFill>
              <a:schemeClr val="bg2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75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237828" y="2383064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Draw out your business process.</a:t>
            </a:r>
          </a:p>
          <a:p>
            <a:pPr algn="ctr"/>
            <a:r>
              <a:rPr lang="en-US" sz="2000" b="1" dirty="0">
                <a:solidFill>
                  <a:schemeClr val="bg2"/>
                </a:solidFill>
              </a:rPr>
              <a:t>10 min - Group</a:t>
            </a:r>
          </a:p>
        </p:txBody>
      </p:sp>
      <p:grpSp>
        <p:nvGrpSpPr>
          <p:cNvPr id="15" name="Google Shape;11041;p96">
            <a:extLst>
              <a:ext uri="{FF2B5EF4-FFF2-40B4-BE49-F238E27FC236}">
                <a16:creationId xmlns:a16="http://schemas.microsoft.com/office/drawing/2014/main" id="{1F913F18-001A-BF2D-E793-D2E6924E73E3}"/>
              </a:ext>
            </a:extLst>
          </p:cNvPr>
          <p:cNvGrpSpPr/>
          <p:nvPr/>
        </p:nvGrpSpPr>
        <p:grpSpPr>
          <a:xfrm>
            <a:off x="4054947" y="970367"/>
            <a:ext cx="1034105" cy="1033103"/>
            <a:chOff x="7978465" y="1969392"/>
            <a:chExt cx="361147" cy="360797"/>
          </a:xfrm>
          <a:solidFill>
            <a:schemeClr val="tx2"/>
          </a:solidFill>
        </p:grpSpPr>
        <p:sp>
          <p:nvSpPr>
            <p:cNvPr id="16" name="Google Shape;11042;p96">
              <a:extLst>
                <a:ext uri="{FF2B5EF4-FFF2-40B4-BE49-F238E27FC236}">
                  <a16:creationId xmlns:a16="http://schemas.microsoft.com/office/drawing/2014/main" id="{949746BA-A443-BA7D-9A49-BBAF65789D20}"/>
                </a:ext>
              </a:extLst>
            </p:cNvPr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1043;p96">
              <a:extLst>
                <a:ext uri="{FF2B5EF4-FFF2-40B4-BE49-F238E27FC236}">
                  <a16:creationId xmlns:a16="http://schemas.microsoft.com/office/drawing/2014/main" id="{3ED799F1-9542-D20B-E043-21BF9DEE47E3}"/>
                </a:ext>
              </a:extLst>
            </p:cNvPr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44;p96">
              <a:extLst>
                <a:ext uri="{FF2B5EF4-FFF2-40B4-BE49-F238E27FC236}">
                  <a16:creationId xmlns:a16="http://schemas.microsoft.com/office/drawing/2014/main" id="{08931E32-82A7-1C50-157D-01B1CDBE05A3}"/>
                </a:ext>
              </a:extLst>
            </p:cNvPr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1045;p96">
              <a:extLst>
                <a:ext uri="{FF2B5EF4-FFF2-40B4-BE49-F238E27FC236}">
                  <a16:creationId xmlns:a16="http://schemas.microsoft.com/office/drawing/2014/main" id="{D9301911-AF03-590F-A94C-AF12E1F88850}"/>
                </a:ext>
              </a:extLst>
            </p:cNvPr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1046;p96">
              <a:extLst>
                <a:ext uri="{FF2B5EF4-FFF2-40B4-BE49-F238E27FC236}">
                  <a16:creationId xmlns:a16="http://schemas.microsoft.com/office/drawing/2014/main" id="{32E1EA80-7D86-4AA4-94BF-8C5F850FBE28}"/>
                </a:ext>
              </a:extLst>
            </p:cNvPr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1047;p96">
              <a:extLst>
                <a:ext uri="{FF2B5EF4-FFF2-40B4-BE49-F238E27FC236}">
                  <a16:creationId xmlns:a16="http://schemas.microsoft.com/office/drawing/2014/main" id="{FBB6161E-2B9E-6294-FBDC-A85DAF482023}"/>
                </a:ext>
              </a:extLst>
            </p:cNvPr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1048;p96">
              <a:extLst>
                <a:ext uri="{FF2B5EF4-FFF2-40B4-BE49-F238E27FC236}">
                  <a16:creationId xmlns:a16="http://schemas.microsoft.com/office/drawing/2014/main" id="{3F2723F2-F8E7-9E40-5DE5-B5E3382AFF15}"/>
                </a:ext>
              </a:extLst>
            </p:cNvPr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1049;p96">
              <a:extLst>
                <a:ext uri="{FF2B5EF4-FFF2-40B4-BE49-F238E27FC236}">
                  <a16:creationId xmlns:a16="http://schemas.microsoft.com/office/drawing/2014/main" id="{BD0AF25F-6001-3A26-2B3C-1B7A5D833B9C}"/>
                </a:ext>
              </a:extLst>
            </p:cNvPr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1050;p96">
              <a:extLst>
                <a:ext uri="{FF2B5EF4-FFF2-40B4-BE49-F238E27FC236}">
                  <a16:creationId xmlns:a16="http://schemas.microsoft.com/office/drawing/2014/main" id="{B8849895-2EC2-3F8C-EB2D-81F615CDFAD8}"/>
                </a:ext>
              </a:extLst>
            </p:cNvPr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98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903502" y="2078184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What do need to report on?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Join at menti.com | use code 4676589</a:t>
            </a:r>
          </a:p>
        </p:txBody>
      </p:sp>
      <p:grpSp>
        <p:nvGrpSpPr>
          <p:cNvPr id="3" name="Google Shape;11058;p96">
            <a:extLst>
              <a:ext uri="{FF2B5EF4-FFF2-40B4-BE49-F238E27FC236}">
                <a16:creationId xmlns:a16="http://schemas.microsoft.com/office/drawing/2014/main" id="{9222163F-5CB2-9640-3177-4D4AB5F5A34B}"/>
              </a:ext>
            </a:extLst>
          </p:cNvPr>
          <p:cNvGrpSpPr/>
          <p:nvPr/>
        </p:nvGrpSpPr>
        <p:grpSpPr>
          <a:xfrm>
            <a:off x="3666027" y="779463"/>
            <a:ext cx="1070964" cy="1005949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4" name="Google Shape;11059;p96">
              <a:extLst>
                <a:ext uri="{FF2B5EF4-FFF2-40B4-BE49-F238E27FC236}">
                  <a16:creationId xmlns:a16="http://schemas.microsoft.com/office/drawing/2014/main" id="{94A8BE7D-00A6-7DD5-BCD3-42F29135CF23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060;p96">
              <a:extLst>
                <a:ext uri="{FF2B5EF4-FFF2-40B4-BE49-F238E27FC236}">
                  <a16:creationId xmlns:a16="http://schemas.microsoft.com/office/drawing/2014/main" id="{CC9134AC-A404-CC92-945B-D51E380A6F20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061;p96">
              <a:extLst>
                <a:ext uri="{FF2B5EF4-FFF2-40B4-BE49-F238E27FC236}">
                  <a16:creationId xmlns:a16="http://schemas.microsoft.com/office/drawing/2014/main" id="{168D59F6-C483-20A6-0903-FBF3C04E529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1062;p96">
              <a:extLst>
                <a:ext uri="{FF2B5EF4-FFF2-40B4-BE49-F238E27FC236}">
                  <a16:creationId xmlns:a16="http://schemas.microsoft.com/office/drawing/2014/main" id="{21411CF3-A416-E8E9-2369-1FBFC61345D7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1063;p96">
              <a:extLst>
                <a:ext uri="{FF2B5EF4-FFF2-40B4-BE49-F238E27FC236}">
                  <a16:creationId xmlns:a16="http://schemas.microsoft.com/office/drawing/2014/main" id="{18F75655-E936-DB09-9D62-17CB494EB9AE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064;p96">
              <a:extLst>
                <a:ext uri="{FF2B5EF4-FFF2-40B4-BE49-F238E27FC236}">
                  <a16:creationId xmlns:a16="http://schemas.microsoft.com/office/drawing/2014/main" id="{6AD30F98-2CCB-1E95-3FDF-795686895592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065;p96">
              <a:extLst>
                <a:ext uri="{FF2B5EF4-FFF2-40B4-BE49-F238E27FC236}">
                  <a16:creationId xmlns:a16="http://schemas.microsoft.com/office/drawing/2014/main" id="{BDE79120-BC19-C8B4-5ED5-35FA149A2B3E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305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181D6B3-78C0-7D45-4978-F300BFD21085}"/>
              </a:ext>
            </a:extLst>
          </p:cNvPr>
          <p:cNvSpPr txBox="1">
            <a:spLocks/>
          </p:cNvSpPr>
          <p:nvPr/>
        </p:nvSpPr>
        <p:spPr>
          <a:xfrm>
            <a:off x="1515637" y="380537"/>
            <a:ext cx="6112727" cy="379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244C5B"/>
                </a:solidFill>
              </a:rPr>
              <a:t>Contributors​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8A93D-1C83-FA68-4E05-F3C928FAC104}"/>
              </a:ext>
            </a:extLst>
          </p:cNvPr>
          <p:cNvSpPr txBox="1"/>
          <p:nvPr/>
        </p:nvSpPr>
        <p:spPr>
          <a:xfrm flipH="1">
            <a:off x="573802" y="1417321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Pravie Govender Pravie.Govender@adaptit.com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Roboto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B7C915D-77E4-6F35-33F0-3EA3DFA4C748}"/>
              </a:ext>
            </a:extLst>
          </p:cNvPr>
          <p:cNvSpPr txBox="1"/>
          <p:nvPr/>
        </p:nvSpPr>
        <p:spPr>
          <a:xfrm flipH="1">
            <a:off x="3539513" y="1417321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Clinton Naidu Clinton.Naidu@adaptit.com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4531F94-1521-4E2A-088F-27243FCABC4F}"/>
              </a:ext>
            </a:extLst>
          </p:cNvPr>
          <p:cNvSpPr txBox="1"/>
          <p:nvPr/>
        </p:nvSpPr>
        <p:spPr>
          <a:xfrm flipH="1">
            <a:off x="6501007" y="1417321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Linda Putu linda.putu@adaptit.com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6A52043-3C40-3B03-E953-D19C9D3F5545}"/>
              </a:ext>
            </a:extLst>
          </p:cNvPr>
          <p:cNvSpPr txBox="1"/>
          <p:nvPr/>
        </p:nvSpPr>
        <p:spPr>
          <a:xfrm flipH="1">
            <a:off x="573802" y="2669440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Thato Mthembu Thato.Mthembu@adaptit.com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5A2B063-9BD2-4745-4DC5-FC7ABCE2AD86}"/>
              </a:ext>
            </a:extLst>
          </p:cNvPr>
          <p:cNvSpPr txBox="1"/>
          <p:nvPr/>
        </p:nvSpPr>
        <p:spPr>
          <a:xfrm flipH="1">
            <a:off x="3434046" y="2669440"/>
            <a:ext cx="2206463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Calibri"/>
                <a:ea typeface="+mn-lt"/>
                <a:cs typeface="Calibri"/>
              </a:rPr>
              <a:t>David Goodrum</a:t>
            </a:r>
            <a:endParaRPr lang="en-US" dirty="0"/>
          </a:p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david.goodrum@adaptit.com</a:t>
            </a:r>
            <a:endParaRPr lang="en-US" dirty="0"/>
          </a:p>
          <a:p>
            <a:pPr algn="ctr"/>
            <a:endParaRPr lang="en-US" sz="1100" dirty="0">
              <a:solidFill>
                <a:srgbClr val="164052"/>
              </a:solidFill>
              <a:latin typeface="+mj-lt"/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7376D7-2D82-9BDD-F168-4325B92FFABD}"/>
              </a:ext>
            </a:extLst>
          </p:cNvPr>
          <p:cNvGrpSpPr/>
          <p:nvPr/>
        </p:nvGrpSpPr>
        <p:grpSpPr>
          <a:xfrm>
            <a:off x="1312066" y="947291"/>
            <a:ext cx="517541" cy="460665"/>
            <a:chOff x="1926018" y="2272350"/>
            <a:chExt cx="677403" cy="6029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F38107-BEB3-D892-E6B8-FFE4A6AD7E0E}"/>
                </a:ext>
              </a:extLst>
            </p:cNvPr>
            <p:cNvSpPr/>
            <p:nvPr/>
          </p:nvSpPr>
          <p:spPr>
            <a:xfrm>
              <a:off x="1926018" y="2272350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11" name="Graphic 14">
              <a:extLst>
                <a:ext uri="{FF2B5EF4-FFF2-40B4-BE49-F238E27FC236}">
                  <a16:creationId xmlns:a16="http://schemas.microsoft.com/office/drawing/2014/main" id="{0618DBD2-5C1A-FFDE-7862-95BA472A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5169" y="2373804"/>
              <a:ext cx="419100" cy="4000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91875C-9E8A-B0AC-8100-4F46F5645D8A}"/>
              </a:ext>
            </a:extLst>
          </p:cNvPr>
          <p:cNvGrpSpPr/>
          <p:nvPr/>
        </p:nvGrpSpPr>
        <p:grpSpPr>
          <a:xfrm>
            <a:off x="4277777" y="947291"/>
            <a:ext cx="517541" cy="460665"/>
            <a:chOff x="2069583" y="2415915"/>
            <a:chExt cx="677403" cy="6029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ECFB92-969D-31FF-B96E-EE2A5D417CE2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14" name="Graphic 14">
              <a:extLst>
                <a:ext uri="{FF2B5EF4-FFF2-40B4-BE49-F238E27FC236}">
                  <a16:creationId xmlns:a16="http://schemas.microsoft.com/office/drawing/2014/main" id="{4939BC4D-3D40-B6D2-DEED-E6B228C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A4F4AE-715E-867C-A67F-022A86571C91}"/>
              </a:ext>
            </a:extLst>
          </p:cNvPr>
          <p:cNvGrpSpPr/>
          <p:nvPr/>
        </p:nvGrpSpPr>
        <p:grpSpPr>
          <a:xfrm>
            <a:off x="7239271" y="947291"/>
            <a:ext cx="517541" cy="460665"/>
            <a:chOff x="2069583" y="2415915"/>
            <a:chExt cx="677403" cy="60295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DE7705-3E5A-AC51-9873-F66A4B5CEEA0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17" name="Graphic 14">
              <a:extLst>
                <a:ext uri="{FF2B5EF4-FFF2-40B4-BE49-F238E27FC236}">
                  <a16:creationId xmlns:a16="http://schemas.microsoft.com/office/drawing/2014/main" id="{3495CCB2-FB55-DA89-F2D3-67FAB6D1E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D168B2-10A2-5766-73E0-7F1E554F094D}"/>
              </a:ext>
            </a:extLst>
          </p:cNvPr>
          <p:cNvGrpSpPr/>
          <p:nvPr/>
        </p:nvGrpSpPr>
        <p:grpSpPr>
          <a:xfrm>
            <a:off x="1312066" y="2140348"/>
            <a:ext cx="517541" cy="460665"/>
            <a:chOff x="2069583" y="2415915"/>
            <a:chExt cx="677403" cy="6029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4F0C0-7B12-C9C3-9DBB-E14FF9BE84FD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20" name="Graphic 14">
              <a:extLst>
                <a:ext uri="{FF2B5EF4-FFF2-40B4-BE49-F238E27FC236}">
                  <a16:creationId xmlns:a16="http://schemas.microsoft.com/office/drawing/2014/main" id="{491F99AA-1DBE-A5F4-EC7F-20AADE30A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9E0EB0-1F92-2491-D939-2E54642ABD81}"/>
              </a:ext>
            </a:extLst>
          </p:cNvPr>
          <p:cNvGrpSpPr/>
          <p:nvPr/>
        </p:nvGrpSpPr>
        <p:grpSpPr>
          <a:xfrm>
            <a:off x="4277777" y="2140348"/>
            <a:ext cx="517541" cy="460665"/>
            <a:chOff x="2069583" y="2415915"/>
            <a:chExt cx="677403" cy="60295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B4BF87-65EF-6C9B-50F6-A138B34CA0C5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23" name="Graphic 14">
              <a:extLst>
                <a:ext uri="{FF2B5EF4-FFF2-40B4-BE49-F238E27FC236}">
                  <a16:creationId xmlns:a16="http://schemas.microsoft.com/office/drawing/2014/main" id="{1845BDC5-B002-0047-CC04-11B6C452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6F9F52F8-8EAA-F68E-10FC-B3A78FCFDCAC}"/>
              </a:ext>
            </a:extLst>
          </p:cNvPr>
          <p:cNvSpPr txBox="1"/>
          <p:nvPr/>
        </p:nvSpPr>
        <p:spPr>
          <a:xfrm flipH="1">
            <a:off x="6395540" y="2669441"/>
            <a:ext cx="22064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Shannon Naidoo Shannon.Naidoo@Adaptit.com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E245B5-BC1E-D092-ECAB-A10478B3F931}"/>
              </a:ext>
            </a:extLst>
          </p:cNvPr>
          <p:cNvGrpSpPr/>
          <p:nvPr/>
        </p:nvGrpSpPr>
        <p:grpSpPr>
          <a:xfrm>
            <a:off x="7239271" y="2140348"/>
            <a:ext cx="517541" cy="460665"/>
            <a:chOff x="2069583" y="2415915"/>
            <a:chExt cx="677403" cy="6029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23DCB6-16B1-2A46-E453-59B0C266B0CA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27" name="Graphic 14">
              <a:extLst>
                <a:ext uri="{FF2B5EF4-FFF2-40B4-BE49-F238E27FC236}">
                  <a16:creationId xmlns:a16="http://schemas.microsoft.com/office/drawing/2014/main" id="{13CD4310-8E3D-B932-7686-88A68E592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sp>
        <p:nvSpPr>
          <p:cNvPr id="28" name="TextBox 3">
            <a:extLst>
              <a:ext uri="{FF2B5EF4-FFF2-40B4-BE49-F238E27FC236}">
                <a16:creationId xmlns:a16="http://schemas.microsoft.com/office/drawing/2014/main" id="{746A07F3-A71B-6D21-7EAD-12B5A6705D4F}"/>
              </a:ext>
            </a:extLst>
          </p:cNvPr>
          <p:cNvSpPr txBox="1"/>
          <p:nvPr/>
        </p:nvSpPr>
        <p:spPr>
          <a:xfrm flipH="1">
            <a:off x="573802" y="3944476"/>
            <a:ext cx="206302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Claire Marais</a:t>
            </a:r>
            <a:endParaRPr lang="en-US" dirty="0"/>
          </a:p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 claire.marais@adaptit.com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3033A11B-A3B8-D532-B4FD-82AA3859E3BA}"/>
              </a:ext>
            </a:extLst>
          </p:cNvPr>
          <p:cNvSpPr txBox="1"/>
          <p:nvPr/>
        </p:nvSpPr>
        <p:spPr>
          <a:xfrm flipH="1">
            <a:off x="3434046" y="3944476"/>
            <a:ext cx="22064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Danielle Beetge Danielle.Beetge@adaptit.com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745736-1C17-8A4E-B6E4-9857440C96C0}"/>
              </a:ext>
            </a:extLst>
          </p:cNvPr>
          <p:cNvGrpSpPr/>
          <p:nvPr/>
        </p:nvGrpSpPr>
        <p:grpSpPr>
          <a:xfrm>
            <a:off x="1312066" y="3415384"/>
            <a:ext cx="517541" cy="460665"/>
            <a:chOff x="2069583" y="2415915"/>
            <a:chExt cx="677403" cy="60295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7E3643-954B-C356-6EA9-E4CA630FF595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32" name="Graphic 14">
              <a:extLst>
                <a:ext uri="{FF2B5EF4-FFF2-40B4-BE49-F238E27FC236}">
                  <a16:creationId xmlns:a16="http://schemas.microsoft.com/office/drawing/2014/main" id="{8ADD3CC7-378D-D57E-F9BC-0E00DC35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532F76-E2B0-F958-8C9E-98B0453EE3BC}"/>
              </a:ext>
            </a:extLst>
          </p:cNvPr>
          <p:cNvGrpSpPr/>
          <p:nvPr/>
        </p:nvGrpSpPr>
        <p:grpSpPr>
          <a:xfrm>
            <a:off x="4277777" y="3415384"/>
            <a:ext cx="517541" cy="460665"/>
            <a:chOff x="2069583" y="2415915"/>
            <a:chExt cx="677403" cy="60295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F6B0F45-AD47-0D56-5273-FB5BA1A8E78F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35" name="Graphic 14">
              <a:extLst>
                <a:ext uri="{FF2B5EF4-FFF2-40B4-BE49-F238E27FC236}">
                  <a16:creationId xmlns:a16="http://schemas.microsoft.com/office/drawing/2014/main" id="{B97054E2-680E-D7E8-49CE-A02165386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sp>
        <p:nvSpPr>
          <p:cNvPr id="36" name="TextBox 3">
            <a:extLst>
              <a:ext uri="{FF2B5EF4-FFF2-40B4-BE49-F238E27FC236}">
                <a16:creationId xmlns:a16="http://schemas.microsoft.com/office/drawing/2014/main" id="{5352C553-2DFF-CBA8-0AD6-DAC9D492A932}"/>
              </a:ext>
            </a:extLst>
          </p:cNvPr>
          <p:cNvSpPr txBox="1"/>
          <p:nvPr/>
        </p:nvSpPr>
        <p:spPr>
          <a:xfrm flipH="1">
            <a:off x="6395540" y="3944476"/>
            <a:ext cx="22064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Robyn Harris</a:t>
            </a:r>
          </a:p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robyn.harris@adaptit.com 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7963F8-EC00-6A97-78D3-B183DC5E783D}"/>
              </a:ext>
            </a:extLst>
          </p:cNvPr>
          <p:cNvGrpSpPr/>
          <p:nvPr/>
        </p:nvGrpSpPr>
        <p:grpSpPr>
          <a:xfrm>
            <a:off x="7239271" y="3415384"/>
            <a:ext cx="517541" cy="460665"/>
            <a:chOff x="2069583" y="2415915"/>
            <a:chExt cx="677403" cy="60295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9A554E6-ED4C-6EE0-50C1-00A6924785B8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39" name="Graphic 14">
              <a:extLst>
                <a:ext uri="{FF2B5EF4-FFF2-40B4-BE49-F238E27FC236}">
                  <a16:creationId xmlns:a16="http://schemas.microsoft.com/office/drawing/2014/main" id="{61755ADA-9ABA-9A19-4257-0C92AAC06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854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3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237828" y="2383064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Best practices are sets of methods and techniques that </a:t>
            </a:r>
            <a:r>
              <a:rPr lang="en-US" sz="2000" b="1" dirty="0">
                <a:solidFill>
                  <a:schemeClr val="accent2"/>
                </a:solidFill>
              </a:rPr>
              <a:t>produce optimal results, increase efficiency and develop structured processes.</a:t>
            </a:r>
          </a:p>
        </p:txBody>
      </p:sp>
      <p:grpSp>
        <p:nvGrpSpPr>
          <p:cNvPr id="12" name="Google Shape;10974;p96">
            <a:extLst>
              <a:ext uri="{FF2B5EF4-FFF2-40B4-BE49-F238E27FC236}">
                <a16:creationId xmlns:a16="http://schemas.microsoft.com/office/drawing/2014/main" id="{082823A7-36E8-4326-37A5-B0536DF53A5D}"/>
              </a:ext>
            </a:extLst>
          </p:cNvPr>
          <p:cNvGrpSpPr/>
          <p:nvPr/>
        </p:nvGrpSpPr>
        <p:grpSpPr>
          <a:xfrm>
            <a:off x="3980095" y="980534"/>
            <a:ext cx="1183810" cy="1003897"/>
            <a:chOff x="2661459" y="2015001"/>
            <a:chExt cx="322508" cy="273494"/>
          </a:xfrm>
          <a:solidFill>
            <a:schemeClr val="bg1"/>
          </a:solidFill>
        </p:grpSpPr>
        <p:sp>
          <p:nvSpPr>
            <p:cNvPr id="13" name="Google Shape;10975;p96">
              <a:extLst>
                <a:ext uri="{FF2B5EF4-FFF2-40B4-BE49-F238E27FC236}">
                  <a16:creationId xmlns:a16="http://schemas.microsoft.com/office/drawing/2014/main" id="{907800C2-5507-3F7E-247E-62EF2529CD73}"/>
                </a:ext>
              </a:extLst>
            </p:cNvPr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4" name="Google Shape;10976;p96">
              <a:extLst>
                <a:ext uri="{FF2B5EF4-FFF2-40B4-BE49-F238E27FC236}">
                  <a16:creationId xmlns:a16="http://schemas.microsoft.com/office/drawing/2014/main" id="{BAE64146-6ED0-87C0-C88C-453016A11A80}"/>
                </a:ext>
              </a:extLst>
            </p:cNvPr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4846350" y="1236141"/>
            <a:ext cx="3826042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Easier to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Faster to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Cheaper to develop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Creates supportive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4AAAD-D671-9A57-5218-3E7620931C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4506" b="14506"/>
          <a:stretch/>
        </p:blipFill>
        <p:spPr>
          <a:xfrm>
            <a:off x="0" y="0"/>
            <a:ext cx="4611225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4AAAD-D671-9A57-5218-3E7620931C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4506" b="14506"/>
          <a:stretch/>
        </p:blipFill>
        <p:spPr>
          <a:xfrm>
            <a:off x="4532774" y="0"/>
            <a:ext cx="4611225" cy="4368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353366" y="1570580"/>
            <a:ext cx="3826042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Easier to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Faster to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Cheaper to develop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Creates supportive community</a:t>
            </a:r>
          </a:p>
        </p:txBody>
      </p:sp>
    </p:spTree>
    <p:extLst>
      <p:ext uri="{BB962C8B-B14F-4D97-AF65-F5344CB8AC3E}">
        <p14:creationId xmlns:p14="http://schemas.microsoft.com/office/powerpoint/2010/main" val="112381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E077FD01-11E5-324B-C87E-235B16542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9444" r="-3" b="19905"/>
          <a:stretch/>
        </p:blipFill>
        <p:spPr bwMode="auto">
          <a:xfrm>
            <a:off x="398539" y="259865"/>
            <a:ext cx="2251157" cy="119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E965B0B-43C3-E303-F609-9ED0DD541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4633" r="3" b="14637"/>
          <a:stretch/>
        </p:blipFill>
        <p:spPr bwMode="auto">
          <a:xfrm>
            <a:off x="3412050" y="259865"/>
            <a:ext cx="2190485" cy="11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DC871-A35D-A73F-582F-589E1D345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27421" r="-2" b="1869"/>
          <a:stretch/>
        </p:blipFill>
        <p:spPr bwMode="auto">
          <a:xfrm>
            <a:off x="399497" y="1981116"/>
            <a:ext cx="2249239" cy="11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0206F4-DA54-7006-23B7-F462B42F8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5172" r="-2" b="24003"/>
          <a:stretch/>
        </p:blipFill>
        <p:spPr bwMode="auto">
          <a:xfrm>
            <a:off x="350638" y="3354483"/>
            <a:ext cx="2236727" cy="11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8197499-5E77-AE77-977B-72C262D3D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7455" r="-2" b="11834"/>
          <a:stretch/>
        </p:blipFill>
        <p:spPr bwMode="auto">
          <a:xfrm>
            <a:off x="3364139" y="3354483"/>
            <a:ext cx="2238396" cy="11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6345" y="-510"/>
            <a:ext cx="3177655" cy="514877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912FED1-E326-C52A-F2E5-B014459903A7}"/>
              </a:ext>
            </a:extLst>
          </p:cNvPr>
          <p:cNvSpPr txBox="1">
            <a:spLocks/>
          </p:cNvSpPr>
          <p:nvPr/>
        </p:nvSpPr>
        <p:spPr>
          <a:xfrm>
            <a:off x="6136091" y="193779"/>
            <a:ext cx="2384549" cy="25177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 are now part of that community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715917"/>
            <a:ext cx="6015556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31836"/>
            <a:ext cx="6085489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510"/>
            <a:ext cx="0" cy="5148264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510"/>
            <a:ext cx="0" cy="1681765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FED996C-E718-C181-C221-7554292C3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3672" r="-6" b="15667"/>
          <a:stretch/>
        </p:blipFill>
        <p:spPr bwMode="auto">
          <a:xfrm>
            <a:off x="3337371" y="1991001"/>
            <a:ext cx="2384556" cy="12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55477" y="3431836"/>
            <a:ext cx="1419521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5EE8A2-DA9E-81D5-3797-BC696FC89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6"/>
            <a:ext cx="6665912" cy="53345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Personas Involved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2153C5-B5A9-2B6C-30FF-28A89E5CCF1D}"/>
              </a:ext>
            </a:extLst>
          </p:cNvPr>
          <p:cNvSpPr/>
          <p:nvPr/>
        </p:nvSpPr>
        <p:spPr>
          <a:xfrm>
            <a:off x="650128" y="1514943"/>
            <a:ext cx="1178211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Applications Manager</a:t>
            </a:r>
            <a:endParaRPr lang="en-US" sz="1200" dirty="0"/>
          </a:p>
        </p:txBody>
      </p:sp>
      <p:grpSp>
        <p:nvGrpSpPr>
          <p:cNvPr id="6" name="Google Shape;10935;p96">
            <a:extLst>
              <a:ext uri="{FF2B5EF4-FFF2-40B4-BE49-F238E27FC236}">
                <a16:creationId xmlns:a16="http://schemas.microsoft.com/office/drawing/2014/main" id="{F5ACF54D-359D-A3DE-D471-BAEED557A1B4}"/>
              </a:ext>
            </a:extLst>
          </p:cNvPr>
          <p:cNvGrpSpPr/>
          <p:nvPr/>
        </p:nvGrpSpPr>
        <p:grpSpPr>
          <a:xfrm>
            <a:off x="1148017" y="1007387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7" name="Google Shape;10936;p96">
              <a:extLst>
                <a:ext uri="{FF2B5EF4-FFF2-40B4-BE49-F238E27FC236}">
                  <a16:creationId xmlns:a16="http://schemas.microsoft.com/office/drawing/2014/main" id="{74FE7A0E-CC0C-5A07-E460-FACF64AECC3B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8" name="Google Shape;10937;p96">
              <a:extLst>
                <a:ext uri="{FF2B5EF4-FFF2-40B4-BE49-F238E27FC236}">
                  <a16:creationId xmlns:a16="http://schemas.microsoft.com/office/drawing/2014/main" id="{C6ADDBF7-A8D5-489B-9130-84C24231B5E7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9" name="Google Shape;10938;p96">
              <a:extLst>
                <a:ext uri="{FF2B5EF4-FFF2-40B4-BE49-F238E27FC236}">
                  <a16:creationId xmlns:a16="http://schemas.microsoft.com/office/drawing/2014/main" id="{FD734389-FCC1-F5D3-00F6-814626ADE55C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10" name="Google Shape;10939;p96">
              <a:extLst>
                <a:ext uri="{FF2B5EF4-FFF2-40B4-BE49-F238E27FC236}">
                  <a16:creationId xmlns:a16="http://schemas.microsoft.com/office/drawing/2014/main" id="{959A13AF-D786-05A2-CCA9-C82554ECED0F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15" name="Google Shape;10940;p96">
              <a:extLst>
                <a:ext uri="{FF2B5EF4-FFF2-40B4-BE49-F238E27FC236}">
                  <a16:creationId xmlns:a16="http://schemas.microsoft.com/office/drawing/2014/main" id="{3EE28340-0036-D229-C53A-E0F7F1184DBB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01D1AA-0F61-E1D3-475F-EFF64DE36D09}"/>
              </a:ext>
            </a:extLst>
          </p:cNvPr>
          <p:cNvSpPr/>
          <p:nvPr/>
        </p:nvSpPr>
        <p:spPr>
          <a:xfrm>
            <a:off x="3880717" y="1518837"/>
            <a:ext cx="1178211" cy="773729"/>
          </a:xfrm>
          <a:prstGeom prst="roundRect">
            <a:avLst>
              <a:gd name="adj" fmla="val 77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Admissions Officer</a:t>
            </a:r>
            <a:endParaRPr lang="en-US" sz="1200" dirty="0"/>
          </a:p>
        </p:txBody>
      </p:sp>
      <p:grpSp>
        <p:nvGrpSpPr>
          <p:cNvPr id="17" name="Google Shape;10935;p96">
            <a:extLst>
              <a:ext uri="{FF2B5EF4-FFF2-40B4-BE49-F238E27FC236}">
                <a16:creationId xmlns:a16="http://schemas.microsoft.com/office/drawing/2014/main" id="{BDFE83BF-43C6-8E80-5BD4-2DEE887B2A43}"/>
              </a:ext>
            </a:extLst>
          </p:cNvPr>
          <p:cNvGrpSpPr/>
          <p:nvPr/>
        </p:nvGrpSpPr>
        <p:grpSpPr>
          <a:xfrm>
            <a:off x="4469098" y="1011281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18" name="Google Shape;10936;p96">
              <a:extLst>
                <a:ext uri="{FF2B5EF4-FFF2-40B4-BE49-F238E27FC236}">
                  <a16:creationId xmlns:a16="http://schemas.microsoft.com/office/drawing/2014/main" id="{39CF84CC-7831-449F-F299-80BC5DBF9A68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19" name="Google Shape;10937;p96">
              <a:extLst>
                <a:ext uri="{FF2B5EF4-FFF2-40B4-BE49-F238E27FC236}">
                  <a16:creationId xmlns:a16="http://schemas.microsoft.com/office/drawing/2014/main" id="{69411412-738D-CEFF-E381-26CF9EFB4B92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20" name="Google Shape;10938;p96">
              <a:extLst>
                <a:ext uri="{FF2B5EF4-FFF2-40B4-BE49-F238E27FC236}">
                  <a16:creationId xmlns:a16="http://schemas.microsoft.com/office/drawing/2014/main" id="{F30AA501-34BD-3659-6719-535BCFDB516C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21" name="Google Shape;10939;p96">
              <a:extLst>
                <a:ext uri="{FF2B5EF4-FFF2-40B4-BE49-F238E27FC236}">
                  <a16:creationId xmlns:a16="http://schemas.microsoft.com/office/drawing/2014/main" id="{8B649177-578B-271D-885F-0852A0C88B71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22" name="Google Shape;10940;p96">
              <a:extLst>
                <a:ext uri="{FF2B5EF4-FFF2-40B4-BE49-F238E27FC236}">
                  <a16:creationId xmlns:a16="http://schemas.microsoft.com/office/drawing/2014/main" id="{10E2E2A5-A0A3-04CA-2692-C971AA0C27C4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C9DCC69-5AE5-BD08-F4DD-B691CF3006AE}"/>
              </a:ext>
            </a:extLst>
          </p:cNvPr>
          <p:cNvSpPr/>
          <p:nvPr/>
        </p:nvSpPr>
        <p:spPr>
          <a:xfrm>
            <a:off x="5484388" y="1518837"/>
            <a:ext cx="1178211" cy="773729"/>
          </a:xfrm>
          <a:prstGeom prst="roundRect">
            <a:avLst>
              <a:gd name="adj" fmla="val 77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Enrolment Manager</a:t>
            </a:r>
            <a:endParaRPr lang="en-US" sz="1200" dirty="0"/>
          </a:p>
        </p:txBody>
      </p:sp>
      <p:grpSp>
        <p:nvGrpSpPr>
          <p:cNvPr id="24" name="Google Shape;10935;p96">
            <a:extLst>
              <a:ext uri="{FF2B5EF4-FFF2-40B4-BE49-F238E27FC236}">
                <a16:creationId xmlns:a16="http://schemas.microsoft.com/office/drawing/2014/main" id="{826FE5DC-5A80-BAD7-6D19-4819C0BA4461}"/>
              </a:ext>
            </a:extLst>
          </p:cNvPr>
          <p:cNvGrpSpPr/>
          <p:nvPr/>
        </p:nvGrpSpPr>
        <p:grpSpPr>
          <a:xfrm>
            <a:off x="6038842" y="1011281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25" name="Google Shape;10936;p96">
              <a:extLst>
                <a:ext uri="{FF2B5EF4-FFF2-40B4-BE49-F238E27FC236}">
                  <a16:creationId xmlns:a16="http://schemas.microsoft.com/office/drawing/2014/main" id="{7EAC9408-C191-0E25-C475-C5DEF17B7610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0937;p96">
              <a:extLst>
                <a:ext uri="{FF2B5EF4-FFF2-40B4-BE49-F238E27FC236}">
                  <a16:creationId xmlns:a16="http://schemas.microsoft.com/office/drawing/2014/main" id="{32D9C034-460C-A596-431B-3B50B60416A7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938;p96">
              <a:extLst>
                <a:ext uri="{FF2B5EF4-FFF2-40B4-BE49-F238E27FC236}">
                  <a16:creationId xmlns:a16="http://schemas.microsoft.com/office/drawing/2014/main" id="{6C966432-B806-99A3-08F1-796943662969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939;p96">
              <a:extLst>
                <a:ext uri="{FF2B5EF4-FFF2-40B4-BE49-F238E27FC236}">
                  <a16:creationId xmlns:a16="http://schemas.microsoft.com/office/drawing/2014/main" id="{135A5904-3BFC-04E3-8CFB-BAE2110E56B8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940;p96">
              <a:extLst>
                <a:ext uri="{FF2B5EF4-FFF2-40B4-BE49-F238E27FC236}">
                  <a16:creationId xmlns:a16="http://schemas.microsoft.com/office/drawing/2014/main" id="{D09CE55D-16DB-8C03-A1AF-9EF655460A8E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8008C8-80C8-9F71-E815-FC3BDA167A92}"/>
              </a:ext>
            </a:extLst>
          </p:cNvPr>
          <p:cNvSpPr/>
          <p:nvPr/>
        </p:nvSpPr>
        <p:spPr>
          <a:xfrm>
            <a:off x="677902" y="3281210"/>
            <a:ext cx="1178211" cy="773729"/>
          </a:xfrm>
          <a:prstGeom prst="roundRect">
            <a:avLst>
              <a:gd name="adj" fmla="val 109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Administrative Assistant</a:t>
            </a:r>
            <a:endParaRPr lang="en-US" sz="1200" dirty="0"/>
          </a:p>
        </p:txBody>
      </p:sp>
      <p:grpSp>
        <p:nvGrpSpPr>
          <p:cNvPr id="31" name="Google Shape;10935;p96">
            <a:extLst>
              <a:ext uri="{FF2B5EF4-FFF2-40B4-BE49-F238E27FC236}">
                <a16:creationId xmlns:a16="http://schemas.microsoft.com/office/drawing/2014/main" id="{A78590C9-9BDE-7F97-6A18-8091F23DCAA9}"/>
              </a:ext>
            </a:extLst>
          </p:cNvPr>
          <p:cNvGrpSpPr/>
          <p:nvPr/>
        </p:nvGrpSpPr>
        <p:grpSpPr>
          <a:xfrm>
            <a:off x="1322077" y="2773654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32" name="Google Shape;10936;p96">
              <a:extLst>
                <a:ext uri="{FF2B5EF4-FFF2-40B4-BE49-F238E27FC236}">
                  <a16:creationId xmlns:a16="http://schemas.microsoft.com/office/drawing/2014/main" id="{DF581011-AB8B-2375-7CC1-8217BC083E9C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0937;p96">
              <a:extLst>
                <a:ext uri="{FF2B5EF4-FFF2-40B4-BE49-F238E27FC236}">
                  <a16:creationId xmlns:a16="http://schemas.microsoft.com/office/drawing/2014/main" id="{EB61A1F4-E80D-B852-CAFD-3C879F832787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0938;p96">
              <a:extLst>
                <a:ext uri="{FF2B5EF4-FFF2-40B4-BE49-F238E27FC236}">
                  <a16:creationId xmlns:a16="http://schemas.microsoft.com/office/drawing/2014/main" id="{93807B29-4209-0D40-0AD1-9022DA9DB6C1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939;p96">
              <a:extLst>
                <a:ext uri="{FF2B5EF4-FFF2-40B4-BE49-F238E27FC236}">
                  <a16:creationId xmlns:a16="http://schemas.microsoft.com/office/drawing/2014/main" id="{AC3B5158-2152-A19F-AB92-F550B3D9CEDC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940;p96">
              <a:extLst>
                <a:ext uri="{FF2B5EF4-FFF2-40B4-BE49-F238E27FC236}">
                  <a16:creationId xmlns:a16="http://schemas.microsoft.com/office/drawing/2014/main" id="{890C6308-ED1B-50B8-317F-5DCD1F829161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2B8162-A00B-2E73-F477-443410896F5C}"/>
              </a:ext>
            </a:extLst>
          </p:cNvPr>
          <p:cNvSpPr/>
          <p:nvPr/>
        </p:nvSpPr>
        <p:spPr>
          <a:xfrm>
            <a:off x="2271310" y="3292853"/>
            <a:ext cx="1178211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Graduation Officer</a:t>
            </a:r>
          </a:p>
        </p:txBody>
      </p:sp>
      <p:grpSp>
        <p:nvGrpSpPr>
          <p:cNvPr id="38" name="Google Shape;10935;p96">
            <a:extLst>
              <a:ext uri="{FF2B5EF4-FFF2-40B4-BE49-F238E27FC236}">
                <a16:creationId xmlns:a16="http://schemas.microsoft.com/office/drawing/2014/main" id="{5117B3F4-A156-DE05-093F-80F848F1DFE0}"/>
              </a:ext>
            </a:extLst>
          </p:cNvPr>
          <p:cNvGrpSpPr/>
          <p:nvPr/>
        </p:nvGrpSpPr>
        <p:grpSpPr>
          <a:xfrm>
            <a:off x="2905546" y="2785297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39" name="Google Shape;10936;p96">
              <a:extLst>
                <a:ext uri="{FF2B5EF4-FFF2-40B4-BE49-F238E27FC236}">
                  <a16:creationId xmlns:a16="http://schemas.microsoft.com/office/drawing/2014/main" id="{2EA191E3-367F-3414-056F-08CE9BE3288E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40" name="Google Shape;10937;p96">
              <a:extLst>
                <a:ext uri="{FF2B5EF4-FFF2-40B4-BE49-F238E27FC236}">
                  <a16:creationId xmlns:a16="http://schemas.microsoft.com/office/drawing/2014/main" id="{ACADCD14-3083-B062-8F5C-BE0EF336B905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41" name="Google Shape;10938;p96">
              <a:extLst>
                <a:ext uri="{FF2B5EF4-FFF2-40B4-BE49-F238E27FC236}">
                  <a16:creationId xmlns:a16="http://schemas.microsoft.com/office/drawing/2014/main" id="{166C7641-4035-4A20-2770-5BCDCEF3F396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42" name="Google Shape;10939;p96">
              <a:extLst>
                <a:ext uri="{FF2B5EF4-FFF2-40B4-BE49-F238E27FC236}">
                  <a16:creationId xmlns:a16="http://schemas.microsoft.com/office/drawing/2014/main" id="{969B681D-0D73-3F87-9206-D8AA821A03E0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43" name="Google Shape;10940;p96">
              <a:extLst>
                <a:ext uri="{FF2B5EF4-FFF2-40B4-BE49-F238E27FC236}">
                  <a16:creationId xmlns:a16="http://schemas.microsoft.com/office/drawing/2014/main" id="{EB9EF7A2-72DD-CCDC-3A4D-15AA4E4028E6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47DADFA-978B-A462-DDA1-FC596111BA48}"/>
              </a:ext>
            </a:extLst>
          </p:cNvPr>
          <p:cNvSpPr/>
          <p:nvPr/>
        </p:nvSpPr>
        <p:spPr>
          <a:xfrm>
            <a:off x="3891738" y="3292853"/>
            <a:ext cx="1178211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Deputy Registrar</a:t>
            </a:r>
            <a:endParaRPr lang="en-US" sz="1200" dirty="0"/>
          </a:p>
        </p:txBody>
      </p:sp>
      <p:grpSp>
        <p:nvGrpSpPr>
          <p:cNvPr id="45" name="Google Shape;10935;p96">
            <a:extLst>
              <a:ext uri="{FF2B5EF4-FFF2-40B4-BE49-F238E27FC236}">
                <a16:creationId xmlns:a16="http://schemas.microsoft.com/office/drawing/2014/main" id="{867C2EB3-9287-5E6D-904A-62C003FDBC70}"/>
              </a:ext>
            </a:extLst>
          </p:cNvPr>
          <p:cNvGrpSpPr/>
          <p:nvPr/>
        </p:nvGrpSpPr>
        <p:grpSpPr>
          <a:xfrm>
            <a:off x="4438674" y="2785297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46" name="Google Shape;10936;p96">
              <a:extLst>
                <a:ext uri="{FF2B5EF4-FFF2-40B4-BE49-F238E27FC236}">
                  <a16:creationId xmlns:a16="http://schemas.microsoft.com/office/drawing/2014/main" id="{3429318F-ABCA-F07B-D0A5-1E098878E3D1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0937;p96">
              <a:extLst>
                <a:ext uri="{FF2B5EF4-FFF2-40B4-BE49-F238E27FC236}">
                  <a16:creationId xmlns:a16="http://schemas.microsoft.com/office/drawing/2014/main" id="{4C1FA286-7809-A207-CC10-08AEFD4ABB44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0938;p96">
              <a:extLst>
                <a:ext uri="{FF2B5EF4-FFF2-40B4-BE49-F238E27FC236}">
                  <a16:creationId xmlns:a16="http://schemas.microsoft.com/office/drawing/2014/main" id="{7F1E2BD8-0632-0425-7F78-3CDF87E08103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0939;p96">
              <a:extLst>
                <a:ext uri="{FF2B5EF4-FFF2-40B4-BE49-F238E27FC236}">
                  <a16:creationId xmlns:a16="http://schemas.microsoft.com/office/drawing/2014/main" id="{88101066-1CBC-6243-88B1-98C863CEAF60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0940;p96">
              <a:extLst>
                <a:ext uri="{FF2B5EF4-FFF2-40B4-BE49-F238E27FC236}">
                  <a16:creationId xmlns:a16="http://schemas.microsoft.com/office/drawing/2014/main" id="{B32ABF66-E26B-FCD0-5804-59658C829B0C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C66C225-EEBF-7C20-B21B-3DED55E9AD44}"/>
              </a:ext>
            </a:extLst>
          </p:cNvPr>
          <p:cNvSpPr/>
          <p:nvPr/>
        </p:nvSpPr>
        <p:spPr>
          <a:xfrm>
            <a:off x="7088059" y="1514943"/>
            <a:ext cx="1178211" cy="773729"/>
          </a:xfrm>
          <a:prstGeom prst="roundRect">
            <a:avLst>
              <a:gd name="adj" fmla="val 77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Faculty Officer</a:t>
            </a:r>
            <a:endParaRPr lang="en-US" sz="1200" dirty="0"/>
          </a:p>
        </p:txBody>
      </p:sp>
      <p:grpSp>
        <p:nvGrpSpPr>
          <p:cNvPr id="52" name="Google Shape;10935;p96">
            <a:extLst>
              <a:ext uri="{FF2B5EF4-FFF2-40B4-BE49-F238E27FC236}">
                <a16:creationId xmlns:a16="http://schemas.microsoft.com/office/drawing/2014/main" id="{00BBF2D8-9E1F-488E-B8F0-F077AA30EF8C}"/>
              </a:ext>
            </a:extLst>
          </p:cNvPr>
          <p:cNvGrpSpPr/>
          <p:nvPr/>
        </p:nvGrpSpPr>
        <p:grpSpPr>
          <a:xfrm>
            <a:off x="7585948" y="1007387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53" name="Google Shape;10936;p96">
              <a:extLst>
                <a:ext uri="{FF2B5EF4-FFF2-40B4-BE49-F238E27FC236}">
                  <a16:creationId xmlns:a16="http://schemas.microsoft.com/office/drawing/2014/main" id="{CCB10C65-2E04-0490-1083-6D19C9ACDD1B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54" name="Google Shape;10937;p96">
              <a:extLst>
                <a:ext uri="{FF2B5EF4-FFF2-40B4-BE49-F238E27FC236}">
                  <a16:creationId xmlns:a16="http://schemas.microsoft.com/office/drawing/2014/main" id="{8A5BB5A4-6F4F-DAC1-E786-D699BC4E2956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55" name="Google Shape;10938;p96">
              <a:extLst>
                <a:ext uri="{FF2B5EF4-FFF2-40B4-BE49-F238E27FC236}">
                  <a16:creationId xmlns:a16="http://schemas.microsoft.com/office/drawing/2014/main" id="{3F6847AE-E41C-F837-1BCA-2B9F483C2A48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56" name="Google Shape;10939;p96">
              <a:extLst>
                <a:ext uri="{FF2B5EF4-FFF2-40B4-BE49-F238E27FC236}">
                  <a16:creationId xmlns:a16="http://schemas.microsoft.com/office/drawing/2014/main" id="{8D8B850B-C0FA-AEF9-FB77-AB44CF6E274D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57" name="Google Shape;10940;p96">
              <a:extLst>
                <a:ext uri="{FF2B5EF4-FFF2-40B4-BE49-F238E27FC236}">
                  <a16:creationId xmlns:a16="http://schemas.microsoft.com/office/drawing/2014/main" id="{03DA1CF3-B6C4-959D-EF89-5581738C6D21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933C9F6-59B4-2D2F-A2E2-DBC29075A5C0}"/>
              </a:ext>
            </a:extLst>
          </p:cNvPr>
          <p:cNvSpPr/>
          <p:nvPr/>
        </p:nvSpPr>
        <p:spPr>
          <a:xfrm>
            <a:off x="5487891" y="3294034"/>
            <a:ext cx="1178211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Manager: Assessment &amp; Graduation</a:t>
            </a:r>
            <a:endParaRPr lang="en-US" sz="1200" dirty="0"/>
          </a:p>
        </p:txBody>
      </p:sp>
      <p:grpSp>
        <p:nvGrpSpPr>
          <p:cNvPr id="59" name="Google Shape;10935;p96">
            <a:extLst>
              <a:ext uri="{FF2B5EF4-FFF2-40B4-BE49-F238E27FC236}">
                <a16:creationId xmlns:a16="http://schemas.microsoft.com/office/drawing/2014/main" id="{5D8686C6-3EFA-304E-FAB2-1585827ACFDA}"/>
              </a:ext>
            </a:extLst>
          </p:cNvPr>
          <p:cNvGrpSpPr/>
          <p:nvPr/>
        </p:nvGrpSpPr>
        <p:grpSpPr>
          <a:xfrm>
            <a:off x="5985780" y="2781403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60" name="Google Shape;10936;p96">
              <a:extLst>
                <a:ext uri="{FF2B5EF4-FFF2-40B4-BE49-F238E27FC236}">
                  <a16:creationId xmlns:a16="http://schemas.microsoft.com/office/drawing/2014/main" id="{40B3F942-0A94-02FB-5FA4-631CA3400B1A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61" name="Google Shape;10937;p96">
              <a:extLst>
                <a:ext uri="{FF2B5EF4-FFF2-40B4-BE49-F238E27FC236}">
                  <a16:creationId xmlns:a16="http://schemas.microsoft.com/office/drawing/2014/main" id="{3B09B585-354D-66EA-600B-0B2B89929596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62" name="Google Shape;10938;p96">
              <a:extLst>
                <a:ext uri="{FF2B5EF4-FFF2-40B4-BE49-F238E27FC236}">
                  <a16:creationId xmlns:a16="http://schemas.microsoft.com/office/drawing/2014/main" id="{0470C0E5-062C-4A6C-100D-A2A6F037951C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63" name="Google Shape;10939;p96">
              <a:extLst>
                <a:ext uri="{FF2B5EF4-FFF2-40B4-BE49-F238E27FC236}">
                  <a16:creationId xmlns:a16="http://schemas.microsoft.com/office/drawing/2014/main" id="{D984130F-E848-F1FA-50DF-4B75ADBD35B9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  <p:sp>
          <p:nvSpPr>
            <p:cNvPr id="64" name="Google Shape;10940;p96">
              <a:extLst>
                <a:ext uri="{FF2B5EF4-FFF2-40B4-BE49-F238E27FC236}">
                  <a16:creationId xmlns:a16="http://schemas.microsoft.com/office/drawing/2014/main" id="{91148B26-55A4-B7BD-4963-BF6241A2BAEE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493A064-73AE-ADAA-A79F-D4AD0762512F}"/>
              </a:ext>
            </a:extLst>
          </p:cNvPr>
          <p:cNvSpPr/>
          <p:nvPr/>
        </p:nvSpPr>
        <p:spPr>
          <a:xfrm>
            <a:off x="2277046" y="1518837"/>
            <a:ext cx="1178211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Registration Officer</a:t>
            </a:r>
            <a:endParaRPr lang="en-US" sz="1200" dirty="0"/>
          </a:p>
        </p:txBody>
      </p:sp>
      <p:grpSp>
        <p:nvGrpSpPr>
          <p:cNvPr id="66" name="Google Shape;10935;p96">
            <a:extLst>
              <a:ext uri="{FF2B5EF4-FFF2-40B4-BE49-F238E27FC236}">
                <a16:creationId xmlns:a16="http://schemas.microsoft.com/office/drawing/2014/main" id="{DE0B542F-FBC0-BD92-3D47-144984F86A75}"/>
              </a:ext>
            </a:extLst>
          </p:cNvPr>
          <p:cNvGrpSpPr/>
          <p:nvPr/>
        </p:nvGrpSpPr>
        <p:grpSpPr>
          <a:xfrm>
            <a:off x="2915078" y="1011281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67" name="Google Shape;10936;p96">
              <a:extLst>
                <a:ext uri="{FF2B5EF4-FFF2-40B4-BE49-F238E27FC236}">
                  <a16:creationId xmlns:a16="http://schemas.microsoft.com/office/drawing/2014/main" id="{84EC32FF-759D-207D-9AB6-4F1947EB0EDB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0937;p96">
              <a:extLst>
                <a:ext uri="{FF2B5EF4-FFF2-40B4-BE49-F238E27FC236}">
                  <a16:creationId xmlns:a16="http://schemas.microsoft.com/office/drawing/2014/main" id="{29A971CE-7E59-768E-466E-AAF5BC3298E0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0938;p96">
              <a:extLst>
                <a:ext uri="{FF2B5EF4-FFF2-40B4-BE49-F238E27FC236}">
                  <a16:creationId xmlns:a16="http://schemas.microsoft.com/office/drawing/2014/main" id="{21B20B4F-0A22-64D6-BB6C-06D95E86C92D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0939;p96">
              <a:extLst>
                <a:ext uri="{FF2B5EF4-FFF2-40B4-BE49-F238E27FC236}">
                  <a16:creationId xmlns:a16="http://schemas.microsoft.com/office/drawing/2014/main" id="{B71DA023-C2DD-E9F5-9C6A-AD53A19DEF02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0940;p96">
              <a:extLst>
                <a:ext uri="{FF2B5EF4-FFF2-40B4-BE49-F238E27FC236}">
                  <a16:creationId xmlns:a16="http://schemas.microsoft.com/office/drawing/2014/main" id="{51C57AC3-F4EC-CDBA-6C80-04C33EF51649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0DB861F-E8C8-C1CB-508E-FECB4678D68C}"/>
              </a:ext>
            </a:extLst>
          </p:cNvPr>
          <p:cNvSpPr/>
          <p:nvPr/>
        </p:nvSpPr>
        <p:spPr>
          <a:xfrm>
            <a:off x="7088059" y="3301985"/>
            <a:ext cx="1178211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Manager: Postgraduate Assessments</a:t>
            </a:r>
            <a:endParaRPr lang="en-US" sz="1200" dirty="0"/>
          </a:p>
        </p:txBody>
      </p:sp>
      <p:grpSp>
        <p:nvGrpSpPr>
          <p:cNvPr id="73" name="Google Shape;10935;p96">
            <a:extLst>
              <a:ext uri="{FF2B5EF4-FFF2-40B4-BE49-F238E27FC236}">
                <a16:creationId xmlns:a16="http://schemas.microsoft.com/office/drawing/2014/main" id="{3ABA5F54-0C60-E0B2-262F-3B71FB4AB35B}"/>
              </a:ext>
            </a:extLst>
          </p:cNvPr>
          <p:cNvGrpSpPr/>
          <p:nvPr/>
        </p:nvGrpSpPr>
        <p:grpSpPr>
          <a:xfrm>
            <a:off x="7585948" y="2789354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74" name="Google Shape;10936;p96">
              <a:extLst>
                <a:ext uri="{FF2B5EF4-FFF2-40B4-BE49-F238E27FC236}">
                  <a16:creationId xmlns:a16="http://schemas.microsoft.com/office/drawing/2014/main" id="{94A9B16B-DC88-D6FE-78BD-A9D289AA4294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10937;p96">
              <a:extLst>
                <a:ext uri="{FF2B5EF4-FFF2-40B4-BE49-F238E27FC236}">
                  <a16:creationId xmlns:a16="http://schemas.microsoft.com/office/drawing/2014/main" id="{AD2BF849-97E7-1A5F-3FC7-E98E211C07D8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10938;p96">
              <a:extLst>
                <a:ext uri="{FF2B5EF4-FFF2-40B4-BE49-F238E27FC236}">
                  <a16:creationId xmlns:a16="http://schemas.microsoft.com/office/drawing/2014/main" id="{5598244D-2CA3-4D02-D69E-8691B023164E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10939;p96">
              <a:extLst>
                <a:ext uri="{FF2B5EF4-FFF2-40B4-BE49-F238E27FC236}">
                  <a16:creationId xmlns:a16="http://schemas.microsoft.com/office/drawing/2014/main" id="{E9DA72EF-9612-E314-C90C-5BC73847B0BD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10940;p96">
              <a:extLst>
                <a:ext uri="{FF2B5EF4-FFF2-40B4-BE49-F238E27FC236}">
                  <a16:creationId xmlns:a16="http://schemas.microsoft.com/office/drawing/2014/main" id="{E2D3176B-CC12-E930-F8F9-682E5740D1CC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7349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949941" y="1997637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What are your pain points regarding progression management?</a:t>
            </a:r>
          </a:p>
          <a:p>
            <a:pPr algn="ctr"/>
            <a:r>
              <a:rPr lang="en-US" sz="2000" b="1" dirty="0">
                <a:solidFill>
                  <a:schemeClr val="bg2"/>
                </a:solidFill>
              </a:rPr>
              <a:t>Join at menti.com | use code 4676589</a:t>
            </a:r>
          </a:p>
        </p:txBody>
      </p:sp>
      <p:grpSp>
        <p:nvGrpSpPr>
          <p:cNvPr id="3" name="Google Shape;11058;p96">
            <a:extLst>
              <a:ext uri="{FF2B5EF4-FFF2-40B4-BE49-F238E27FC236}">
                <a16:creationId xmlns:a16="http://schemas.microsoft.com/office/drawing/2014/main" id="{9222163F-5CB2-9640-3177-4D4AB5F5A34B}"/>
              </a:ext>
            </a:extLst>
          </p:cNvPr>
          <p:cNvGrpSpPr/>
          <p:nvPr/>
        </p:nvGrpSpPr>
        <p:grpSpPr>
          <a:xfrm>
            <a:off x="3712466" y="688558"/>
            <a:ext cx="1070964" cy="1005949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4" name="Google Shape;11059;p96">
              <a:extLst>
                <a:ext uri="{FF2B5EF4-FFF2-40B4-BE49-F238E27FC236}">
                  <a16:creationId xmlns:a16="http://schemas.microsoft.com/office/drawing/2014/main" id="{94A8BE7D-00A6-7DD5-BCD3-42F29135CF23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060;p96">
              <a:extLst>
                <a:ext uri="{FF2B5EF4-FFF2-40B4-BE49-F238E27FC236}">
                  <a16:creationId xmlns:a16="http://schemas.microsoft.com/office/drawing/2014/main" id="{CC9134AC-A404-CC92-945B-D51E380A6F20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061;p96">
              <a:extLst>
                <a:ext uri="{FF2B5EF4-FFF2-40B4-BE49-F238E27FC236}">
                  <a16:creationId xmlns:a16="http://schemas.microsoft.com/office/drawing/2014/main" id="{168D59F6-C483-20A6-0903-FBF3C04E529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1062;p96">
              <a:extLst>
                <a:ext uri="{FF2B5EF4-FFF2-40B4-BE49-F238E27FC236}">
                  <a16:creationId xmlns:a16="http://schemas.microsoft.com/office/drawing/2014/main" id="{21411CF3-A416-E8E9-2369-1FBFC61345D7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1063;p96">
              <a:extLst>
                <a:ext uri="{FF2B5EF4-FFF2-40B4-BE49-F238E27FC236}">
                  <a16:creationId xmlns:a16="http://schemas.microsoft.com/office/drawing/2014/main" id="{18F75655-E936-DB09-9D62-17CB494EB9AE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064;p96">
              <a:extLst>
                <a:ext uri="{FF2B5EF4-FFF2-40B4-BE49-F238E27FC236}">
                  <a16:creationId xmlns:a16="http://schemas.microsoft.com/office/drawing/2014/main" id="{6AD30F98-2CCB-1E95-3FDF-795686895592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065;p96">
              <a:extLst>
                <a:ext uri="{FF2B5EF4-FFF2-40B4-BE49-F238E27FC236}">
                  <a16:creationId xmlns:a16="http://schemas.microsoft.com/office/drawing/2014/main" id="{BDE79120-BC19-C8B4-5ED5-35FA149A2B3E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598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31D9D3D-33F1-F227-3C3B-EC531A1C3904}"/>
              </a:ext>
            </a:extLst>
          </p:cNvPr>
          <p:cNvSpPr txBox="1">
            <a:spLocks/>
          </p:cNvSpPr>
          <p:nvPr/>
        </p:nvSpPr>
        <p:spPr>
          <a:xfrm>
            <a:off x="4749257" y="2778856"/>
            <a:ext cx="4032975" cy="381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anchor="ctr"/>
          <a:lstStyle>
            <a:defPPr>
              <a:defRPr lang="en-US"/>
            </a:defPPr>
            <a:lvl1pPr indent="0" defTabSz="68580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cs typeface="Calibri"/>
              </a:defRPr>
            </a:lvl1pPr>
            <a:lvl2pPr marL="342900" indent="0" defTabSz="685800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2pPr>
            <a:lvl3pPr marL="685800" indent="0" defTabSz="685800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3pPr>
            <a:lvl4pPr marL="1028700" indent="0" defTabSz="685800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defTabSz="685800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dirty="0"/>
              <a:t>System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6E87A48-661F-F733-7B81-1628D12EAA42}"/>
              </a:ext>
            </a:extLst>
          </p:cNvPr>
          <p:cNvSpPr txBox="1">
            <a:spLocks/>
          </p:cNvSpPr>
          <p:nvPr/>
        </p:nvSpPr>
        <p:spPr>
          <a:xfrm>
            <a:off x="4749465" y="3159856"/>
            <a:ext cx="4032767" cy="1158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cs typeface="Calibri"/>
              </a:rPr>
              <a:t>No way to effectively transfer the student from old qualification to newly changed qualification, linkage is difficult. This is where the issue comes with student not being able to graduate.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Do not know how to capture their rules in the system so that it makes sense, system is very technical.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664D7F4-1A44-DACF-09A8-758FC6106637}"/>
              </a:ext>
            </a:extLst>
          </p:cNvPr>
          <p:cNvSpPr txBox="1">
            <a:spLocks/>
          </p:cNvSpPr>
          <p:nvPr/>
        </p:nvSpPr>
        <p:spPr>
          <a:xfrm>
            <a:off x="361560" y="2779384"/>
            <a:ext cx="4032975" cy="381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Usability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472BB7C-9495-BD10-8A3D-838E26983B77}"/>
              </a:ext>
            </a:extLst>
          </p:cNvPr>
          <p:cNvSpPr txBox="1">
            <a:spLocks/>
          </p:cNvSpPr>
          <p:nvPr/>
        </p:nvSpPr>
        <p:spPr>
          <a:xfrm>
            <a:off x="361656" y="3159856"/>
            <a:ext cx="4032767" cy="1158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Maintaining the rules is too difficult, the way how we create rules needs to be simplified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We don’t know what impacts what and why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63BDA4E-1B24-B4AE-1766-7546587A7583}"/>
              </a:ext>
            </a:extLst>
          </p:cNvPr>
          <p:cNvSpPr txBox="1">
            <a:spLocks/>
          </p:cNvSpPr>
          <p:nvPr/>
        </p:nvSpPr>
        <p:spPr>
          <a:xfrm>
            <a:off x="4749369" y="1008063"/>
            <a:ext cx="4032975" cy="381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No clear communication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2DE8B18-FBC0-34E9-E691-4438B7C24413}"/>
              </a:ext>
            </a:extLst>
          </p:cNvPr>
          <p:cNvSpPr txBox="1">
            <a:spLocks/>
          </p:cNvSpPr>
          <p:nvPr/>
        </p:nvSpPr>
        <p:spPr>
          <a:xfrm>
            <a:off x="4749465" y="1388536"/>
            <a:ext cx="4032767" cy="1185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If there is a change made that effects us we have know way of instantly knowing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Incorrect or contradictory rules result in a student not graduating. Registration, graduation and progression rules need to be aligned.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Other dependencies not setup correctly (quotas, academic structure etc.)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C60B8B1-089F-C8CB-4637-BEB2F6858D11}"/>
              </a:ext>
            </a:extLst>
          </p:cNvPr>
          <p:cNvSpPr txBox="1">
            <a:spLocks/>
          </p:cNvSpPr>
          <p:nvPr/>
        </p:nvSpPr>
        <p:spPr>
          <a:xfrm>
            <a:off x="361560" y="1008063"/>
            <a:ext cx="4032975" cy="381000"/>
          </a:xfrm>
          <a:prstGeom prst="rect">
            <a:avLst/>
          </a:prstGeom>
          <a:solidFill>
            <a:srgbClr val="A6CE3C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No clear visible overview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68BE418-893D-9F05-6C20-F0E914D64B04}"/>
              </a:ext>
            </a:extLst>
          </p:cNvPr>
          <p:cNvSpPr txBox="1">
            <a:spLocks/>
          </p:cNvSpPr>
          <p:nvPr/>
        </p:nvSpPr>
        <p:spPr>
          <a:xfrm>
            <a:off x="361656" y="1388536"/>
            <a:ext cx="4032767" cy="1185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cs typeface="Calibri"/>
              </a:rPr>
              <a:t>No way of knowing/seeing, after setup, what is still pending and what effects what where.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cs typeface="Calibri"/>
              </a:rPr>
              <a:t>No clear step by step flow everything is jumbled, jump between menu options</a:t>
            </a:r>
          </a:p>
        </p:txBody>
      </p:sp>
    </p:spTree>
    <p:extLst>
      <p:ext uri="{BB962C8B-B14F-4D97-AF65-F5344CB8AC3E}">
        <p14:creationId xmlns:p14="http://schemas.microsoft.com/office/powerpoint/2010/main" val="22338503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e92da-69d2-4581-99f2-5c84603edac8">
      <Terms xmlns="http://schemas.microsoft.com/office/infopath/2007/PartnerControls"/>
    </lcf76f155ced4ddcb4097134ff3c332f>
    <TaxCatchAll xmlns="ed4c1c21-ebbe-4ecf-9eb1-70859bdf645d" xsi:nil="true"/>
    <Vendor xmlns="d88e92da-69d2-4581-99f2-5c84603eda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FA831BBB3F294D8ADE7A00300E0750" ma:contentTypeVersion="16" ma:contentTypeDescription="Create a new document." ma:contentTypeScope="" ma:versionID="076d7bac63c8892fbb033b03c342e0d7">
  <xsd:schema xmlns:xsd="http://www.w3.org/2001/XMLSchema" xmlns:xs="http://www.w3.org/2001/XMLSchema" xmlns:p="http://schemas.microsoft.com/office/2006/metadata/properties" xmlns:ns2="d88e92da-69d2-4581-99f2-5c84603edac8" xmlns:ns3="ed4c1c21-ebbe-4ecf-9eb1-70859bdf645d" targetNamespace="http://schemas.microsoft.com/office/2006/metadata/properties" ma:root="true" ma:fieldsID="49a05c960baf9c0c435127747754eec8" ns2:_="" ns3:_="">
    <xsd:import namespace="d88e92da-69d2-4581-99f2-5c84603edac8"/>
    <xsd:import namespace="ed4c1c21-ebbe-4ecf-9eb1-70859bdf64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Vendor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e92da-69d2-4581-99f2-5c84603ed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4ee7717-240c-4a63-80e0-133444852a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Vendor" ma:index="18" nillable="true" ma:displayName="Vendor" ma:description="Recruitment Agency" ma:format="Dropdown" ma:internalName="Vendor">
      <xsd:simpleType>
        <xsd:restriction base="dms:Text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c1c21-ebbe-4ecf-9eb1-70859bdf64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2efe1b7-5221-4178-af51-3bde4ded5de7}" ma:internalName="TaxCatchAll" ma:showField="CatchAllData" ma:web="ed4c1c21-ebbe-4ecf-9eb1-70859bdf6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A008B2-EF65-4872-AE53-55051231C2EC}">
  <ds:schemaRefs>
    <ds:schemaRef ds:uri="http://schemas.microsoft.com/office/2006/metadata/properties"/>
    <ds:schemaRef ds:uri="http://schemas.microsoft.com/office/infopath/2007/PartnerControls"/>
    <ds:schemaRef ds:uri="4df4a731-93ff-406d-a620-15b1bf40924e"/>
    <ds:schemaRef ds:uri="0da1b1ea-57f8-42a3-9452-6fd3afa36837"/>
  </ds:schemaRefs>
</ds:datastoreItem>
</file>

<file path=customXml/itemProps2.xml><?xml version="1.0" encoding="utf-8"?>
<ds:datastoreItem xmlns:ds="http://schemas.openxmlformats.org/officeDocument/2006/customXml" ds:itemID="{DA398AB9-B006-434E-A48B-9196B5976099}"/>
</file>

<file path=customXml/itemProps3.xml><?xml version="1.0" encoding="utf-8"?>
<ds:datastoreItem xmlns:ds="http://schemas.openxmlformats.org/officeDocument/2006/customXml" ds:itemID="{94D5E9B8-56AC-49FF-A4A4-E514A40804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922</TotalTime>
  <Words>1008</Words>
  <Application>Microsoft Office PowerPoint</Application>
  <PresentationFormat>Custom</PresentationFormat>
  <Paragraphs>113</Paragraphs>
  <Slides>25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Title Slides</vt:lpstr>
      <vt:lpstr>Index Slides</vt:lpstr>
      <vt:lpstr>1_Content Slides</vt:lpstr>
      <vt:lpstr>Advancing Progression Management</vt:lpstr>
      <vt:lpstr>Agenda</vt:lpstr>
      <vt:lpstr>PowerPoint Presentation</vt:lpstr>
      <vt:lpstr>PowerPoint Presentation</vt:lpstr>
      <vt:lpstr>PowerPoint Presentation</vt:lpstr>
      <vt:lpstr>PowerPoint Presentation</vt:lpstr>
      <vt:lpstr>Personas Involved</vt:lpstr>
      <vt:lpstr>PowerPoint Presentation</vt:lpstr>
      <vt:lpstr>PowerPoint Presentation</vt:lpstr>
      <vt:lpstr>Process: Beginning to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Jeridah Makwala</cp:lastModifiedBy>
  <cp:revision>117</cp:revision>
  <dcterms:created xsi:type="dcterms:W3CDTF">2023-07-06T09:53:04Z</dcterms:created>
  <dcterms:modified xsi:type="dcterms:W3CDTF">2024-03-02T09:37:19Z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0x01010062FA831BBB3F294D8ADE7A00300E0750</vt:lpwstr>
  </property>
</Properties>
</file>